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6858000" cy="9144000"/>
  <p:embeddedFontLst>
    <p:embeddedFont>
      <p:font typeface="Archivo Black" panose="020B0604020202020204" charset="0"/>
      <p:regular r:id="rId15"/>
    </p:embeddedFont>
    <p:embeddedFont>
      <p:font typeface="Montserrat" panose="00000500000000000000" pitchFamily="2" charset="0"/>
      <p:regular r:id="rId16"/>
      <p:bold r:id="rId17"/>
      <p:italic r:id="rId18"/>
      <p:boldItalic r:id="rId19"/>
    </p:embeddedFont>
    <p:embeddedFont>
      <p:font typeface="Montserrat Bold" panose="00000800000000000000" charset="0"/>
      <p:regular r:id="rId20"/>
    </p:embeddedFont>
    <p:embeddedFont>
      <p:font typeface="Montserrat Heavy" panose="020B0604020202020204" charset="0"/>
      <p:regular r:id="rId21"/>
    </p:embeddedFont>
    <p:embeddedFont>
      <p:font typeface="Open Sauce" panose="020B0604020202020204" charset="0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98" y="2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1/9/2026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5.png"/><Relationship Id="rId7" Type="http://schemas.openxmlformats.org/officeDocument/2006/relationships/image" Target="../media/image39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315" y="0"/>
            <a:ext cx="18270100" cy="13629766"/>
          </a:xfrm>
          <a:custGeom>
            <a:avLst/>
            <a:gdLst/>
            <a:ahLst/>
            <a:cxnLst/>
            <a:rect l="l" t="t" r="r" b="b"/>
            <a:pathLst>
              <a:path w="18270100" h="13629766">
                <a:moveTo>
                  <a:pt x="0" y="0"/>
                </a:moveTo>
                <a:lnTo>
                  <a:pt x="18270099" y="0"/>
                </a:lnTo>
                <a:lnTo>
                  <a:pt x="18270099" y="13629766"/>
                </a:lnTo>
                <a:lnTo>
                  <a:pt x="0" y="136297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999"/>
            </a:blip>
            <a:stretch>
              <a:fillRect l="-19356" r="-19356" b="-23997"/>
            </a:stretch>
          </a:blipFill>
        </p:spPr>
      </p:sp>
      <p:sp>
        <p:nvSpPr>
          <p:cNvPr id="3" name="Freeform 3"/>
          <p:cNvSpPr/>
          <p:nvPr/>
        </p:nvSpPr>
        <p:spPr>
          <a:xfrm flipH="1">
            <a:off x="9362702" y="5448470"/>
            <a:ext cx="10566661" cy="5521318"/>
          </a:xfrm>
          <a:custGeom>
            <a:avLst/>
            <a:gdLst/>
            <a:ahLst/>
            <a:cxnLst/>
            <a:rect l="l" t="t" r="r" b="b"/>
            <a:pathLst>
              <a:path w="10566661" h="5521318">
                <a:moveTo>
                  <a:pt x="10566661" y="0"/>
                </a:moveTo>
                <a:lnTo>
                  <a:pt x="0" y="0"/>
                </a:lnTo>
                <a:lnTo>
                  <a:pt x="0" y="5521318"/>
                </a:lnTo>
                <a:lnTo>
                  <a:pt x="10566661" y="5521318"/>
                </a:lnTo>
                <a:lnTo>
                  <a:pt x="10566661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81114" y="392742"/>
            <a:ext cx="7125771" cy="8406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30"/>
              </a:lnSpc>
            </a:pPr>
            <a:r>
              <a:rPr lang="en-US" sz="4686" b="1">
                <a:solidFill>
                  <a:srgbClr val="00000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ĐỒ ÁN KẾT THÚC MÔN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9696" y="1335923"/>
            <a:ext cx="17629704" cy="9410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949"/>
              </a:lnSpc>
            </a:pPr>
            <a:r>
              <a:rPr lang="en-US" sz="5299" b="1" dirty="0">
                <a:solidFill>
                  <a:srgbClr val="1800AD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PHÁT TRIỂN ỨNG DỤNG WEB VỚI MÃ NGUỒN MỞ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241602" y="2257946"/>
            <a:ext cx="15825524" cy="36009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4605"/>
              </a:lnSpc>
              <a:spcBef>
                <a:spcPct val="0"/>
              </a:spcBef>
            </a:pPr>
            <a:r>
              <a:rPr lang="en-US" sz="9737" b="1" u="none" strike="noStrik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XÂY DỰNG</a:t>
            </a:r>
          </a:p>
          <a:p>
            <a:pPr marL="0" lvl="0" indent="0" algn="ctr">
              <a:lnSpc>
                <a:spcPts val="14605"/>
              </a:lnSpc>
              <a:spcBef>
                <a:spcPct val="0"/>
              </a:spcBef>
            </a:pPr>
            <a:r>
              <a:rPr lang="en-US" sz="9737" b="1" u="none" strike="noStrike">
                <a:solidFill>
                  <a:srgbClr val="000000"/>
                </a:solidFill>
                <a:latin typeface="Montserrat Heavy"/>
                <a:ea typeface="Montserrat Heavy"/>
                <a:cs typeface="Montserrat Heavy"/>
                <a:sym typeface="Montserrat Heavy"/>
              </a:rPr>
              <a:t>WEBSITE BÁN XE Ô TÔ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227838" y="6738683"/>
            <a:ext cx="3915132" cy="9126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Giảng viên hướng dẫn:</a:t>
            </a:r>
          </a:p>
          <a:p>
            <a:pPr algn="ctr">
              <a:lnSpc>
                <a:spcPts val="3749"/>
              </a:lnSpc>
            </a:pPr>
            <a:r>
              <a:rPr lang="en-US" sz="2499">
                <a:solidFill>
                  <a:srgbClr val="000000"/>
                </a:solidFill>
                <a:latin typeface="Arial" panose="020B0604020202020204" pitchFamily="34" charset="0"/>
                <a:ea typeface="Open Sauce"/>
                <a:cs typeface="Arial" panose="020B0604020202020204" pitchFamily="34" charset="0"/>
                <a:sym typeface="Open Sauce"/>
              </a:rPr>
              <a:t>Ths. PHẠM THỊ TRÚC MAI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28700" y="8067259"/>
            <a:ext cx="6313408" cy="1910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Sinh viên thực hiện: nhóm 01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Nguyễn Tấn Lợi - 110122014 - DA22TTA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Châu Gia Bảo  - 110122034 - DA22TTA</a:t>
            </a:r>
          </a:p>
          <a:p>
            <a:pPr algn="l">
              <a:lnSpc>
                <a:spcPts val="3899"/>
              </a:lnSpc>
            </a:pPr>
            <a:r>
              <a:rPr lang="en-US" sz="2599">
                <a:solidFill>
                  <a:srgbClr val="000000"/>
                </a:solidFill>
                <a:latin typeface="Open Sauce"/>
                <a:ea typeface="Open Sauce"/>
                <a:cs typeface="Open Sauce"/>
                <a:sym typeface="Open Sauce"/>
              </a:rPr>
              <a:t>Lê Khánh Đăng  - 110122047 - DA22TTA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0" y="5956945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999"/>
            </a:blip>
            <a:stretch>
              <a:fillRect t="-90524" b="-101973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691695" y="3356755"/>
            <a:ext cx="16567605" cy="6133303"/>
            <a:chOff x="0" y="0"/>
            <a:chExt cx="4363485" cy="16153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363484" cy="1615355"/>
            </a:xfrm>
            <a:custGeom>
              <a:avLst/>
              <a:gdLst/>
              <a:ahLst/>
              <a:cxnLst/>
              <a:rect l="l" t="t" r="r" b="b"/>
              <a:pathLst>
                <a:path w="4363484" h="1615355">
                  <a:moveTo>
                    <a:pt x="9346" y="0"/>
                  </a:moveTo>
                  <a:lnTo>
                    <a:pt x="4354138" y="0"/>
                  </a:lnTo>
                  <a:cubicBezTo>
                    <a:pt x="4356617" y="0"/>
                    <a:pt x="4358994" y="985"/>
                    <a:pt x="4360747" y="2737"/>
                  </a:cubicBezTo>
                  <a:cubicBezTo>
                    <a:pt x="4362500" y="4490"/>
                    <a:pt x="4363484" y="6867"/>
                    <a:pt x="4363484" y="9346"/>
                  </a:cubicBezTo>
                  <a:lnTo>
                    <a:pt x="4363484" y="1606010"/>
                  </a:lnTo>
                  <a:cubicBezTo>
                    <a:pt x="4363484" y="1608488"/>
                    <a:pt x="4362500" y="1610865"/>
                    <a:pt x="4360747" y="1612618"/>
                  </a:cubicBezTo>
                  <a:cubicBezTo>
                    <a:pt x="4358994" y="1614371"/>
                    <a:pt x="4356617" y="1615355"/>
                    <a:pt x="4354138" y="1615355"/>
                  </a:cubicBezTo>
                  <a:lnTo>
                    <a:pt x="9346" y="1615355"/>
                  </a:lnTo>
                  <a:cubicBezTo>
                    <a:pt x="4184" y="1615355"/>
                    <a:pt x="0" y="1611171"/>
                    <a:pt x="0" y="1606010"/>
                  </a:cubicBezTo>
                  <a:lnTo>
                    <a:pt x="0" y="9346"/>
                  </a:lnTo>
                  <a:cubicBezTo>
                    <a:pt x="0" y="6867"/>
                    <a:pt x="985" y="4490"/>
                    <a:pt x="2737" y="2737"/>
                  </a:cubicBezTo>
                  <a:cubicBezTo>
                    <a:pt x="4490" y="985"/>
                    <a:pt x="6867" y="0"/>
                    <a:pt x="934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363636"/>
              </a:solidFill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363485" cy="1634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4691953" y="1659932"/>
            <a:ext cx="8904094" cy="87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b="1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</a:t>
            </a:r>
            <a:r>
              <a:rPr lang="en-US" sz="5283" b="1" u="none" strike="noStrike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QUẢ ĐẠT ĐƯỢC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691695" y="3061957"/>
            <a:ext cx="1047779" cy="1124013"/>
            <a:chOff x="0" y="0"/>
            <a:chExt cx="2127600" cy="22824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36648" cy="2334387"/>
            </a:xfrm>
            <a:custGeom>
              <a:avLst/>
              <a:gdLst/>
              <a:ahLst/>
              <a:cxnLst/>
              <a:rect l="l" t="t" r="r" b="b"/>
              <a:pathLst>
                <a:path w="2136648" h="2334387">
                  <a:moveTo>
                    <a:pt x="1983994" y="0"/>
                  </a:moveTo>
                  <a:lnTo>
                    <a:pt x="144145" y="0"/>
                  </a:lnTo>
                  <a:cubicBezTo>
                    <a:pt x="64389" y="0"/>
                    <a:pt x="0" y="64262"/>
                    <a:pt x="0" y="143891"/>
                  </a:cubicBezTo>
                  <a:lnTo>
                    <a:pt x="0" y="2334387"/>
                  </a:lnTo>
                  <a:lnTo>
                    <a:pt x="991997" y="1949577"/>
                  </a:lnTo>
                  <a:lnTo>
                    <a:pt x="1983994" y="2334387"/>
                  </a:lnTo>
                  <a:lnTo>
                    <a:pt x="1983994" y="152400"/>
                  </a:lnTo>
                  <a:cubicBezTo>
                    <a:pt x="1983994" y="67945"/>
                    <a:pt x="2052574" y="0"/>
                    <a:pt x="2136648" y="0"/>
                  </a:cubicBezTo>
                  <a:lnTo>
                    <a:pt x="1983994" y="0"/>
                  </a:lnTo>
                  <a:close/>
                </a:path>
              </a:pathLst>
            </a:custGeom>
            <a:solidFill>
              <a:srgbClr val="363636"/>
            </a:solidFill>
          </p:spPr>
        </p:sp>
      </p:grpSp>
      <p:sp>
        <p:nvSpPr>
          <p:cNvPr id="10" name="TextBox 10"/>
          <p:cNvSpPr txBox="1"/>
          <p:nvPr/>
        </p:nvSpPr>
        <p:spPr>
          <a:xfrm>
            <a:off x="1234314" y="4595545"/>
            <a:ext cx="15482367" cy="45884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78116" lvl="1" indent="-439058" algn="just">
              <a:lnSpc>
                <a:spcPts val="6100"/>
              </a:lnSpc>
              <a:buFont typeface="Arial"/>
              <a:buChar char="•"/>
            </a:pPr>
            <a:r>
              <a:rPr lang="en-US" sz="4067" spc="39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Ưu điểm</a:t>
            </a:r>
            <a:r>
              <a:rPr lang="en-US" sz="4067" u="none" strike="noStrike" spc="39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 là giao diện trực quan, chức năng đầy đủ.</a:t>
            </a:r>
          </a:p>
          <a:p>
            <a:pPr marL="878116" lvl="1" indent="-439058" algn="just">
              <a:lnSpc>
                <a:spcPts val="6100"/>
              </a:lnSpc>
              <a:buFont typeface="Arial"/>
              <a:buChar char="•"/>
            </a:pPr>
            <a:r>
              <a:rPr lang="en-US" sz="4067" u="none" strike="noStrike" spc="39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Tuy nhiên, hệ thống chưa tối ưu hoàn toàn cho thiết bị di động.</a:t>
            </a:r>
          </a:p>
          <a:p>
            <a:pPr marL="878116" lvl="1" indent="-439058" algn="just">
              <a:lnSpc>
                <a:spcPts val="6100"/>
              </a:lnSpc>
              <a:buFont typeface="Arial"/>
              <a:buChar char="•"/>
            </a:pPr>
            <a:r>
              <a:rPr lang="en-US" sz="4067" u="none" strike="noStrike" spc="39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Một số chức năng nâng cao chưa được tích hợp.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1711277">
            <a:off x="9261101" y="1500259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sp>
        <p:nvSpPr>
          <p:cNvPr id="3" name="Freeform 3"/>
          <p:cNvSpPr/>
          <p:nvPr/>
        </p:nvSpPr>
        <p:spPr>
          <a:xfrm rot="-8949716">
            <a:off x="-2342739" y="8347255"/>
            <a:ext cx="10771889" cy="1140752"/>
          </a:xfrm>
          <a:custGeom>
            <a:avLst/>
            <a:gdLst/>
            <a:ahLst/>
            <a:cxnLst/>
            <a:rect l="l" t="t" r="r" b="b"/>
            <a:pathLst>
              <a:path w="10771889" h="1140752">
                <a:moveTo>
                  <a:pt x="0" y="0"/>
                </a:moveTo>
                <a:lnTo>
                  <a:pt x="10771889" y="0"/>
                </a:lnTo>
                <a:lnTo>
                  <a:pt x="10771889" y="1140752"/>
                </a:lnTo>
                <a:lnTo>
                  <a:pt x="0" y="114075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1973770" y="-82244"/>
            <a:ext cx="7281908" cy="4096074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3"/>
              <a:stretch>
                <a:fillRect t="-16666" b="-16666"/>
              </a:stretch>
            </a:blipFill>
          </p:spPr>
        </p:sp>
      </p:grpSp>
      <p:grpSp>
        <p:nvGrpSpPr>
          <p:cNvPr id="7" name="Group 7"/>
          <p:cNvGrpSpPr>
            <a:grpSpLocks noChangeAspect="1"/>
          </p:cNvGrpSpPr>
          <p:nvPr/>
        </p:nvGrpSpPr>
        <p:grpSpPr>
          <a:xfrm>
            <a:off x="-46214" y="7097814"/>
            <a:ext cx="5669664" cy="3189186"/>
            <a:chOff x="0" y="0"/>
            <a:chExt cx="6089457" cy="342532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solidFill>
              <a:srgbClr val="D94D4D"/>
            </a:solidFill>
          </p:spPr>
        </p:sp>
        <p:sp>
          <p:nvSpPr>
            <p:cNvPr id="9" name="Freeform 9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0" y="0"/>
                  </a:moveTo>
                  <a:lnTo>
                    <a:pt x="0" y="3425320"/>
                  </a:lnTo>
                  <a:lnTo>
                    <a:pt x="6089457" y="3425320"/>
                  </a:lnTo>
                  <a:cubicBezTo>
                    <a:pt x="4059638" y="2283546"/>
                    <a:pt x="2029819" y="1141773"/>
                    <a:pt x="0" y="0"/>
                  </a:cubicBez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</p:sp>
      </p:grpSp>
      <p:sp>
        <p:nvSpPr>
          <p:cNvPr id="10" name="TextBox 10"/>
          <p:cNvSpPr txBox="1"/>
          <p:nvPr/>
        </p:nvSpPr>
        <p:spPr>
          <a:xfrm>
            <a:off x="4375493" y="2636349"/>
            <a:ext cx="9537014" cy="8793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b="1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ƯU VÀ </a:t>
            </a:r>
            <a:r>
              <a:rPr lang="en-US" sz="5283" b="1" u="none" strike="noStrike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NHƯỢC ĐIỂM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383430" y="3909055"/>
            <a:ext cx="13521140" cy="4012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66881" lvl="1" indent="-383440" algn="just">
              <a:lnSpc>
                <a:spcPts val="5328"/>
              </a:lnSpc>
              <a:buFont typeface="Arial"/>
              <a:buChar char="•"/>
            </a:pPr>
            <a:r>
              <a:rPr lang="en-US" sz="3552" spc="34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Ưu điểm</a:t>
            </a:r>
            <a:r>
              <a:rPr lang="en-US" sz="3552" u="none" strike="noStrike" spc="34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 là giao diện trực quan, chức năng đầy đủ.</a:t>
            </a:r>
          </a:p>
          <a:p>
            <a:pPr marL="766881" lvl="1" indent="-383440" algn="just">
              <a:lnSpc>
                <a:spcPts val="5328"/>
              </a:lnSpc>
              <a:buFont typeface="Arial"/>
              <a:buChar char="•"/>
            </a:pPr>
            <a:r>
              <a:rPr lang="en-US" sz="3552" u="none" strike="noStrike" spc="34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 Tuy nhiên, hệ thống chưa tối ưu hoàn toàn cho thiết bị di động.</a:t>
            </a:r>
          </a:p>
          <a:p>
            <a:pPr marL="766881" lvl="1" indent="-383440" algn="just">
              <a:lnSpc>
                <a:spcPts val="5328"/>
              </a:lnSpc>
              <a:buFont typeface="Arial"/>
              <a:buChar char="•"/>
            </a:pPr>
            <a:r>
              <a:rPr lang="en-US" sz="3552" u="none" strike="noStrike" spc="348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 Một số chức năng nâng cao chưa được tích hợp.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1884835" y="1118401"/>
            <a:ext cx="14518329" cy="8273471"/>
            <a:chOff x="0" y="0"/>
            <a:chExt cx="3823758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3823758" cy="2179021"/>
            </a:xfrm>
            <a:custGeom>
              <a:avLst/>
              <a:gdLst/>
              <a:ahLst/>
              <a:cxnLst/>
              <a:rect l="l" t="t" r="r" b="b"/>
              <a:pathLst>
                <a:path w="3823758" h="2179021">
                  <a:moveTo>
                    <a:pt x="13865" y="0"/>
                  </a:moveTo>
                  <a:lnTo>
                    <a:pt x="3809893" y="0"/>
                  </a:lnTo>
                  <a:cubicBezTo>
                    <a:pt x="3813570" y="0"/>
                    <a:pt x="3817097" y="1461"/>
                    <a:pt x="3819697" y="4061"/>
                  </a:cubicBezTo>
                  <a:cubicBezTo>
                    <a:pt x="3822297" y="6661"/>
                    <a:pt x="3823758" y="10187"/>
                    <a:pt x="3823758" y="13865"/>
                  </a:cubicBezTo>
                  <a:lnTo>
                    <a:pt x="3823758" y="2165157"/>
                  </a:lnTo>
                  <a:cubicBezTo>
                    <a:pt x="3823758" y="2168834"/>
                    <a:pt x="3822297" y="2172360"/>
                    <a:pt x="3819697" y="2174960"/>
                  </a:cubicBezTo>
                  <a:cubicBezTo>
                    <a:pt x="3817097" y="2177560"/>
                    <a:pt x="3813570" y="2179021"/>
                    <a:pt x="3809893" y="2179021"/>
                  </a:cubicBezTo>
                  <a:lnTo>
                    <a:pt x="13865" y="2179021"/>
                  </a:lnTo>
                  <a:cubicBezTo>
                    <a:pt x="10187" y="2179021"/>
                    <a:pt x="6661" y="2177560"/>
                    <a:pt x="4061" y="2174960"/>
                  </a:cubicBezTo>
                  <a:cubicBezTo>
                    <a:pt x="1461" y="2172360"/>
                    <a:pt x="0" y="2168834"/>
                    <a:pt x="0" y="2165157"/>
                  </a:cubicBezTo>
                  <a:lnTo>
                    <a:pt x="0" y="13865"/>
                  </a:lnTo>
                  <a:cubicBezTo>
                    <a:pt x="0" y="10187"/>
                    <a:pt x="1461" y="6661"/>
                    <a:pt x="4061" y="4061"/>
                  </a:cubicBezTo>
                  <a:cubicBezTo>
                    <a:pt x="6661" y="1461"/>
                    <a:pt x="10187" y="0"/>
                    <a:pt x="13865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3823758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884835" y="4297239"/>
            <a:ext cx="5408836" cy="2273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069"/>
              </a:lnSpc>
              <a:spcBef>
                <a:spcPct val="0"/>
              </a:spcBef>
            </a:pPr>
            <a:r>
              <a:rPr lang="en-US" sz="4398" b="1" spc="15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 LUẬN &amp; HƯỚNG PHÁT TRIỂN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217145" y="2205832"/>
            <a:ext cx="2706695" cy="52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116" b="1" spc="-62" dirty="0" err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Kết</a:t>
            </a:r>
            <a:r>
              <a:rPr lang="en-US" sz="3116" b="1" spc="-62" dirty="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116" b="1" spc="-62" dirty="0" err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luận</a:t>
            </a:r>
            <a:r>
              <a:rPr lang="en-US" sz="3116" b="1" spc="-62" dirty="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8212430" y="2852894"/>
            <a:ext cx="7993334" cy="1220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website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bán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xe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ô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tô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đã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được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xây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dựng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hoạt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ổn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định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đáp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ứng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chức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cơ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bản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mục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tiêu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đề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ra.</a:t>
            </a:r>
            <a:endParaRPr lang="en-US" sz="2184" spc="17" dirty="0">
              <a:solidFill>
                <a:srgbClr val="01010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123887" y="5084986"/>
            <a:ext cx="4914851" cy="5248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331"/>
              </a:lnSpc>
            </a:pPr>
            <a:r>
              <a:rPr lang="en-US" sz="3116" b="1" spc="-62" dirty="0" err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Hướng</a:t>
            </a:r>
            <a:r>
              <a:rPr lang="en-US" sz="3116" b="1" spc="-62" dirty="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116" b="1" spc="-62" dirty="0" err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phát</a:t>
            </a:r>
            <a:r>
              <a:rPr lang="en-US" sz="3116" b="1" spc="-62" dirty="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 </a:t>
            </a:r>
            <a:r>
              <a:rPr lang="en-US" sz="3116" b="1" spc="-62" dirty="0" err="1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triển</a:t>
            </a:r>
            <a:r>
              <a:rPr lang="en-US" sz="3116" b="1" spc="-62" dirty="0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: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131261" y="5785712"/>
            <a:ext cx="7993334" cy="2466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77"/>
              </a:lnSpc>
            </a:pP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Trong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tương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lai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có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thể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mở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rộng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thêm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chức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thông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báo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tự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động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nâng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cấp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giao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diện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theo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hướng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hiện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đại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responsive.</a:t>
            </a:r>
          </a:p>
          <a:p>
            <a:pPr algn="l">
              <a:lnSpc>
                <a:spcPts val="3277"/>
              </a:lnSpc>
            </a:pP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Bên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cạnh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đó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việc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áp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dụng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các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framework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sẽ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giúp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tăng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khả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năng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mở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rộng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bảo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trì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và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phát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triển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hệ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thống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lâu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 sz="2184" spc="17" dirty="0" err="1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dài</a:t>
            </a:r>
            <a:r>
              <a:rPr lang="en-US" sz="2184" spc="17" dirty="0">
                <a:solidFill>
                  <a:srgbClr val="01010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25061" r="-25061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b="-49782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48735"/>
            </a:xfrm>
            <a:custGeom>
              <a:avLst/>
              <a:gdLst/>
              <a:ahLst/>
              <a:cxnLst/>
              <a:rect l="l" t="t" r="r" b="b"/>
              <a:pathLst>
                <a:path w="11287761" h="6348735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4" b="-4"/>
              </a:stretch>
            </a:blipFill>
          </p:spPr>
        </p:sp>
      </p:grpSp>
      <p:sp>
        <p:nvSpPr>
          <p:cNvPr id="11" name="Freeform 11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2" name="Group 12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061" r="-25061"/>
              </a:stretch>
            </a:blipFill>
          </p:spPr>
        </p:sp>
      </p:grpSp>
      <p:sp>
        <p:nvSpPr>
          <p:cNvPr id="14" name="Freeform 14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5" name="Group 15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r="-50264"/>
              </a:stretch>
            </a:blipFill>
          </p:spPr>
        </p:sp>
      </p:grpSp>
      <p:sp>
        <p:nvSpPr>
          <p:cNvPr id="17" name="Freeform 17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sp>
        <p:nvSpPr>
          <p:cNvPr id="18" name="Freeform 18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r="-49842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30016" r="-30016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0"/>
              <a:stretch>
                <a:fillRect l="-38906" r="-38906"/>
              </a:stretch>
            </a:blipFill>
          </p:spPr>
        </p:sp>
      </p:grpSp>
      <p:grpSp>
        <p:nvGrpSpPr>
          <p:cNvPr id="27" name="Group 27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1"/>
              <a:stretch>
                <a:fillRect l="-39005" r="-39005"/>
              </a:stretch>
            </a:blipFill>
          </p:spPr>
        </p:sp>
      </p:grpSp>
      <p:grpSp>
        <p:nvGrpSpPr>
          <p:cNvPr id="29" name="Group 29"/>
          <p:cNvGrpSpPr>
            <a:grpSpLocks noChangeAspect="1"/>
          </p:cNvGrpSpPr>
          <p:nvPr/>
        </p:nvGrpSpPr>
        <p:grpSpPr>
          <a:xfrm>
            <a:off x="12924060" y="336733"/>
            <a:ext cx="2799147" cy="2799147"/>
            <a:chOff x="0" y="0"/>
            <a:chExt cx="6350000" cy="63500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12"/>
              <a:stretch>
                <a:fillRect l="-33360"/>
              </a:stretch>
            </a:blipFill>
          </p:spPr>
        </p:sp>
      </p:grpSp>
      <p:sp>
        <p:nvSpPr>
          <p:cNvPr id="31" name="TextBox 3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THANK'S FOR WATCHING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 rot="5400000">
            <a:off x="8599743" y="-4717334"/>
            <a:ext cx="1088513" cy="18288000"/>
            <a:chOff x="0" y="0"/>
            <a:chExt cx="286687" cy="481659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86687" cy="4816592"/>
            </a:xfrm>
            <a:custGeom>
              <a:avLst/>
              <a:gdLst/>
              <a:ahLst/>
              <a:cxnLst/>
              <a:rect l="l" t="t" r="r" b="b"/>
              <a:pathLst>
                <a:path w="286687" h="4816592">
                  <a:moveTo>
                    <a:pt x="0" y="0"/>
                  </a:moveTo>
                  <a:lnTo>
                    <a:pt x="286687" y="0"/>
                  </a:lnTo>
                  <a:lnTo>
                    <a:pt x="286687" y="4816592"/>
                  </a:lnTo>
                  <a:lnTo>
                    <a:pt x="0" y="4816592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86687" cy="48356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7900" y="0"/>
            <a:ext cx="18270100" cy="4165455"/>
          </a:xfrm>
          <a:custGeom>
            <a:avLst/>
            <a:gdLst/>
            <a:ahLst/>
            <a:cxnLst/>
            <a:rect l="l" t="t" r="r" b="b"/>
            <a:pathLst>
              <a:path w="18270100" h="4165455">
                <a:moveTo>
                  <a:pt x="0" y="0"/>
                </a:moveTo>
                <a:lnTo>
                  <a:pt x="18270100" y="0"/>
                </a:lnTo>
                <a:lnTo>
                  <a:pt x="18270100" y="4165455"/>
                </a:lnTo>
                <a:lnTo>
                  <a:pt x="0" y="41654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0524" b="-101973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59819" y="1376917"/>
            <a:ext cx="9168362" cy="16768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b="1" spc="79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NỘI DUNG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268002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u="none" strike="noStrike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816452" y="5923704"/>
            <a:ext cx="2743420" cy="41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Giới thiệu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553198" y="4956866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21265" y="5967536"/>
            <a:ext cx="2504186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Lý do chọn đề tài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9820494" y="4884459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03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368943" y="5923704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Mục tiêu của đề tài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094326" y="4928291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04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2877501" y="5923704"/>
            <a:ext cx="229187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Phạm vi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hệ thống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276953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05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2657627" y="8028765"/>
            <a:ext cx="3061071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Công nghệ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sử dụng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553198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06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101648" y="8072597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Thiết kế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hệ thống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9829444" y="6989520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07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9377894" y="8028765"/>
            <a:ext cx="2743420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Kết quả &amp; đánh giá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3103276" y="7033352"/>
            <a:ext cx="1840320" cy="1048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627"/>
              </a:lnSpc>
              <a:spcBef>
                <a:spcPct val="0"/>
              </a:spcBef>
            </a:pPr>
            <a:r>
              <a:rPr lang="en-US" sz="6251" b="1" spc="331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08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2340721" y="8072597"/>
            <a:ext cx="3365431" cy="8566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Kết luận &amp;</a:t>
            </a:r>
          </a:p>
          <a:p>
            <a:pPr algn="ctr">
              <a:lnSpc>
                <a:spcPts val="3483"/>
              </a:lnSpc>
            </a:pPr>
            <a:r>
              <a:rPr lang="en-US" sz="2524" spc="247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Hướng phát triển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2925483">
            <a:off x="5978889" y="4633519"/>
            <a:ext cx="15026802" cy="1591351"/>
          </a:xfrm>
          <a:custGeom>
            <a:avLst/>
            <a:gdLst/>
            <a:ahLst/>
            <a:cxnLst/>
            <a:rect l="l" t="t" r="r" b="b"/>
            <a:pathLst>
              <a:path w="15026802" h="1591351">
                <a:moveTo>
                  <a:pt x="0" y="0"/>
                </a:moveTo>
                <a:lnTo>
                  <a:pt x="15026802" y="0"/>
                </a:lnTo>
                <a:lnTo>
                  <a:pt x="15026802" y="1591350"/>
                </a:lnTo>
                <a:lnTo>
                  <a:pt x="0" y="15913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9046979" y="0"/>
            <a:ext cx="9241021" cy="10396149"/>
            <a:chOff x="0" y="0"/>
            <a:chExt cx="5370413" cy="604171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5370413" cy="6041715"/>
            </a:xfrm>
            <a:custGeom>
              <a:avLst/>
              <a:gdLst/>
              <a:ahLst/>
              <a:cxnLst/>
              <a:rect l="l" t="t" r="r" b="b"/>
              <a:pathLst>
                <a:path w="5370413" h="6041715">
                  <a:moveTo>
                    <a:pt x="5370413" y="0"/>
                  </a:moveTo>
                  <a:lnTo>
                    <a:pt x="5370413" y="6041715"/>
                  </a:lnTo>
                  <a:cubicBezTo>
                    <a:pt x="3580275" y="4027810"/>
                    <a:pt x="1790138" y="2013905"/>
                    <a:pt x="0" y="0"/>
                  </a:cubicBezTo>
                  <a:lnTo>
                    <a:pt x="5370413" y="0"/>
                  </a:lnTo>
                  <a:close/>
                </a:path>
              </a:pathLst>
            </a:custGeom>
            <a:blipFill>
              <a:blip r:embed="rId4"/>
              <a:stretch>
                <a:fillRect l="-40385" r="-42426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122031" y="4270779"/>
            <a:ext cx="1828744" cy="1828744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456932" y="4728682"/>
            <a:ext cx="1236499" cy="858804"/>
          </a:xfrm>
          <a:custGeom>
            <a:avLst/>
            <a:gdLst/>
            <a:ahLst/>
            <a:cxnLst/>
            <a:rect l="l" t="t" r="r" b="b"/>
            <a:pathLst>
              <a:path w="1236499" h="858804">
                <a:moveTo>
                  <a:pt x="0" y="0"/>
                </a:moveTo>
                <a:lnTo>
                  <a:pt x="1236498" y="0"/>
                </a:lnTo>
                <a:lnTo>
                  <a:pt x="1236498" y="858804"/>
                </a:lnTo>
                <a:lnTo>
                  <a:pt x="0" y="8588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1" name="Group 11"/>
          <p:cNvGrpSpPr/>
          <p:nvPr/>
        </p:nvGrpSpPr>
        <p:grpSpPr>
          <a:xfrm>
            <a:off x="2122031" y="6625687"/>
            <a:ext cx="1828744" cy="1828744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10101"/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2553577" y="7025093"/>
            <a:ext cx="1043208" cy="1029931"/>
          </a:xfrm>
          <a:custGeom>
            <a:avLst/>
            <a:gdLst/>
            <a:ahLst/>
            <a:cxnLst/>
            <a:rect l="l" t="t" r="r" b="b"/>
            <a:pathLst>
              <a:path w="1043208" h="1029931">
                <a:moveTo>
                  <a:pt x="0" y="0"/>
                </a:moveTo>
                <a:lnTo>
                  <a:pt x="1043208" y="0"/>
                </a:lnTo>
                <a:lnTo>
                  <a:pt x="1043208" y="1029931"/>
                </a:lnTo>
                <a:lnTo>
                  <a:pt x="0" y="10299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-3950263" y="803081"/>
            <a:ext cx="15859325" cy="2258023"/>
            <a:chOff x="0" y="0"/>
            <a:chExt cx="1537211" cy="21886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537211" cy="218865"/>
            </a:xfrm>
            <a:custGeom>
              <a:avLst/>
              <a:gdLst/>
              <a:ahLst/>
              <a:cxnLst/>
              <a:rect l="l" t="t" r="r" b="b"/>
              <a:pathLst>
                <a:path w="1537211" h="218865">
                  <a:moveTo>
                    <a:pt x="1334011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537211" y="218865"/>
                  </a:lnTo>
                  <a:lnTo>
                    <a:pt x="1334011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17" name="TextBox 17"/>
            <p:cNvSpPr txBox="1"/>
            <p:nvPr/>
          </p:nvSpPr>
          <p:spPr>
            <a:xfrm>
              <a:off x="101600" y="-19050"/>
              <a:ext cx="1334011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4188259" y="4248422"/>
            <a:ext cx="7272992" cy="185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Đề tài xây dựng website bán xe ô tô nhằm hỗ trợ giới thiệu và quản lý thông tin các dòng xe trên môi trường Internet.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4188259" y="6826302"/>
            <a:ext cx="8588218" cy="13798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673"/>
              </a:lnSpc>
              <a:spcBef>
                <a:spcPct val="0"/>
              </a:spcBef>
            </a:pPr>
            <a:r>
              <a:rPr lang="en-US" sz="2661" spc="260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Hệ thống giúp người dùng dễ dàng tra cứu thông tin và hỗ trợ doanh nghiệp quảng bá sản phẩm.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122031" y="1304859"/>
            <a:ext cx="7416941" cy="11320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286"/>
              </a:lnSpc>
              <a:spcBef>
                <a:spcPct val="0"/>
              </a:spcBef>
            </a:pPr>
            <a:r>
              <a:rPr lang="en-US" sz="6729" b="1" spc="53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GIỚI THIỆU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068774" y="2923080"/>
            <a:ext cx="4545432" cy="4440840"/>
            <a:chOff x="0" y="0"/>
            <a:chExt cx="1197151" cy="116960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97151" cy="1169604"/>
            </a:xfrm>
            <a:custGeom>
              <a:avLst/>
              <a:gdLst/>
              <a:ahLst/>
              <a:cxnLst/>
              <a:rect l="l" t="t" r="r" b="b"/>
              <a:pathLst>
                <a:path w="1197151" h="1169604">
                  <a:moveTo>
                    <a:pt x="34065" y="0"/>
                  </a:moveTo>
                  <a:lnTo>
                    <a:pt x="1163086" y="0"/>
                  </a:lnTo>
                  <a:cubicBezTo>
                    <a:pt x="1181900" y="0"/>
                    <a:pt x="1197151" y="15251"/>
                    <a:pt x="1197151" y="34065"/>
                  </a:cubicBezTo>
                  <a:lnTo>
                    <a:pt x="1197151" y="1135539"/>
                  </a:lnTo>
                  <a:cubicBezTo>
                    <a:pt x="1197151" y="1154353"/>
                    <a:pt x="1181900" y="1169604"/>
                    <a:pt x="1163086" y="1169604"/>
                  </a:cubicBezTo>
                  <a:lnTo>
                    <a:pt x="34065" y="1169604"/>
                  </a:lnTo>
                  <a:cubicBezTo>
                    <a:pt x="15251" y="1169604"/>
                    <a:pt x="0" y="1154353"/>
                    <a:pt x="0" y="1135539"/>
                  </a:cubicBezTo>
                  <a:lnTo>
                    <a:pt x="0" y="34065"/>
                  </a:lnTo>
                  <a:cubicBezTo>
                    <a:pt x="0" y="15251"/>
                    <a:pt x="15251" y="0"/>
                    <a:pt x="340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1197151" cy="1188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1673794" y="2923080"/>
            <a:ext cx="4545432" cy="4440840"/>
            <a:chOff x="0" y="0"/>
            <a:chExt cx="1197151" cy="116960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97151" cy="1169604"/>
            </a:xfrm>
            <a:custGeom>
              <a:avLst/>
              <a:gdLst/>
              <a:ahLst/>
              <a:cxnLst/>
              <a:rect l="l" t="t" r="r" b="b"/>
              <a:pathLst>
                <a:path w="1197151" h="1169604">
                  <a:moveTo>
                    <a:pt x="34065" y="0"/>
                  </a:moveTo>
                  <a:lnTo>
                    <a:pt x="1163086" y="0"/>
                  </a:lnTo>
                  <a:cubicBezTo>
                    <a:pt x="1181900" y="0"/>
                    <a:pt x="1197151" y="15251"/>
                    <a:pt x="1197151" y="34065"/>
                  </a:cubicBezTo>
                  <a:lnTo>
                    <a:pt x="1197151" y="1135539"/>
                  </a:lnTo>
                  <a:cubicBezTo>
                    <a:pt x="1197151" y="1154353"/>
                    <a:pt x="1181900" y="1169604"/>
                    <a:pt x="1163086" y="1169604"/>
                  </a:cubicBezTo>
                  <a:lnTo>
                    <a:pt x="34065" y="1169604"/>
                  </a:lnTo>
                  <a:cubicBezTo>
                    <a:pt x="15251" y="1169604"/>
                    <a:pt x="0" y="1154353"/>
                    <a:pt x="0" y="1135539"/>
                  </a:cubicBezTo>
                  <a:lnTo>
                    <a:pt x="0" y="34065"/>
                  </a:lnTo>
                  <a:cubicBezTo>
                    <a:pt x="0" y="15251"/>
                    <a:pt x="15251" y="0"/>
                    <a:pt x="340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1197151" cy="1188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6871187" y="2923080"/>
            <a:ext cx="4545432" cy="4440840"/>
            <a:chOff x="0" y="0"/>
            <a:chExt cx="1197151" cy="1169604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197151" cy="1169604"/>
            </a:xfrm>
            <a:custGeom>
              <a:avLst/>
              <a:gdLst/>
              <a:ahLst/>
              <a:cxnLst/>
              <a:rect l="l" t="t" r="r" b="b"/>
              <a:pathLst>
                <a:path w="1197151" h="1169604">
                  <a:moveTo>
                    <a:pt x="34065" y="0"/>
                  </a:moveTo>
                  <a:lnTo>
                    <a:pt x="1163086" y="0"/>
                  </a:lnTo>
                  <a:cubicBezTo>
                    <a:pt x="1181900" y="0"/>
                    <a:pt x="1197151" y="15251"/>
                    <a:pt x="1197151" y="34065"/>
                  </a:cubicBezTo>
                  <a:lnTo>
                    <a:pt x="1197151" y="1135539"/>
                  </a:lnTo>
                  <a:cubicBezTo>
                    <a:pt x="1197151" y="1154353"/>
                    <a:pt x="1181900" y="1169604"/>
                    <a:pt x="1163086" y="1169604"/>
                  </a:cubicBezTo>
                  <a:lnTo>
                    <a:pt x="34065" y="1169604"/>
                  </a:lnTo>
                  <a:cubicBezTo>
                    <a:pt x="15251" y="1169604"/>
                    <a:pt x="0" y="1154353"/>
                    <a:pt x="0" y="1135539"/>
                  </a:cubicBezTo>
                  <a:lnTo>
                    <a:pt x="0" y="34065"/>
                  </a:lnTo>
                  <a:cubicBezTo>
                    <a:pt x="0" y="15251"/>
                    <a:pt x="15251" y="0"/>
                    <a:pt x="3406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1197151" cy="11886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068968" y="3585143"/>
            <a:ext cx="4545238" cy="1103811"/>
            <a:chOff x="0" y="0"/>
            <a:chExt cx="935234" cy="227122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935234" cy="227122"/>
            </a:xfrm>
            <a:custGeom>
              <a:avLst/>
              <a:gdLst/>
              <a:ahLst/>
              <a:cxnLst/>
              <a:rect l="l" t="t" r="r" b="b"/>
              <a:pathLst>
                <a:path w="935234" h="227122">
                  <a:moveTo>
                    <a:pt x="33268" y="0"/>
                  </a:moveTo>
                  <a:lnTo>
                    <a:pt x="901967" y="0"/>
                  </a:lnTo>
                  <a:cubicBezTo>
                    <a:pt x="910790" y="0"/>
                    <a:pt x="919251" y="3505"/>
                    <a:pt x="925490" y="9744"/>
                  </a:cubicBezTo>
                  <a:cubicBezTo>
                    <a:pt x="931729" y="15983"/>
                    <a:pt x="935234" y="24445"/>
                    <a:pt x="935234" y="33268"/>
                  </a:cubicBezTo>
                  <a:lnTo>
                    <a:pt x="935234" y="193854"/>
                  </a:lnTo>
                  <a:cubicBezTo>
                    <a:pt x="935234" y="202677"/>
                    <a:pt x="931729" y="211139"/>
                    <a:pt x="925490" y="217378"/>
                  </a:cubicBezTo>
                  <a:cubicBezTo>
                    <a:pt x="919251" y="223617"/>
                    <a:pt x="910790" y="227122"/>
                    <a:pt x="901967" y="227122"/>
                  </a:cubicBezTo>
                  <a:lnTo>
                    <a:pt x="33268" y="227122"/>
                  </a:lnTo>
                  <a:cubicBezTo>
                    <a:pt x="24445" y="227122"/>
                    <a:pt x="15983" y="223617"/>
                    <a:pt x="9744" y="217378"/>
                  </a:cubicBezTo>
                  <a:cubicBezTo>
                    <a:pt x="3505" y="211139"/>
                    <a:pt x="0" y="202677"/>
                    <a:pt x="0" y="193854"/>
                  </a:cubicBezTo>
                  <a:lnTo>
                    <a:pt x="0" y="33268"/>
                  </a:lnTo>
                  <a:cubicBezTo>
                    <a:pt x="0" y="24445"/>
                    <a:pt x="3505" y="15983"/>
                    <a:pt x="9744" y="9744"/>
                  </a:cubicBezTo>
                  <a:cubicBezTo>
                    <a:pt x="15983" y="3505"/>
                    <a:pt x="24445" y="0"/>
                    <a:pt x="332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935234" cy="246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1673794" y="3585143"/>
            <a:ext cx="4545238" cy="1103811"/>
            <a:chOff x="0" y="0"/>
            <a:chExt cx="935234" cy="227122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935234" cy="227122"/>
            </a:xfrm>
            <a:custGeom>
              <a:avLst/>
              <a:gdLst/>
              <a:ahLst/>
              <a:cxnLst/>
              <a:rect l="l" t="t" r="r" b="b"/>
              <a:pathLst>
                <a:path w="935234" h="227122">
                  <a:moveTo>
                    <a:pt x="33268" y="0"/>
                  </a:moveTo>
                  <a:lnTo>
                    <a:pt x="901967" y="0"/>
                  </a:lnTo>
                  <a:cubicBezTo>
                    <a:pt x="910790" y="0"/>
                    <a:pt x="919251" y="3505"/>
                    <a:pt x="925490" y="9744"/>
                  </a:cubicBezTo>
                  <a:cubicBezTo>
                    <a:pt x="931729" y="15983"/>
                    <a:pt x="935234" y="24445"/>
                    <a:pt x="935234" y="33268"/>
                  </a:cubicBezTo>
                  <a:lnTo>
                    <a:pt x="935234" y="193854"/>
                  </a:lnTo>
                  <a:cubicBezTo>
                    <a:pt x="935234" y="202677"/>
                    <a:pt x="931729" y="211139"/>
                    <a:pt x="925490" y="217378"/>
                  </a:cubicBezTo>
                  <a:cubicBezTo>
                    <a:pt x="919251" y="223617"/>
                    <a:pt x="910790" y="227122"/>
                    <a:pt x="901967" y="227122"/>
                  </a:cubicBezTo>
                  <a:lnTo>
                    <a:pt x="33268" y="227122"/>
                  </a:lnTo>
                  <a:cubicBezTo>
                    <a:pt x="24445" y="227122"/>
                    <a:pt x="15983" y="223617"/>
                    <a:pt x="9744" y="217378"/>
                  </a:cubicBezTo>
                  <a:cubicBezTo>
                    <a:pt x="3505" y="211139"/>
                    <a:pt x="0" y="202677"/>
                    <a:pt x="0" y="193854"/>
                  </a:cubicBezTo>
                  <a:lnTo>
                    <a:pt x="0" y="33268"/>
                  </a:lnTo>
                  <a:cubicBezTo>
                    <a:pt x="0" y="24445"/>
                    <a:pt x="3505" y="15983"/>
                    <a:pt x="9744" y="9744"/>
                  </a:cubicBezTo>
                  <a:cubicBezTo>
                    <a:pt x="15983" y="3505"/>
                    <a:pt x="24445" y="0"/>
                    <a:pt x="332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935234" cy="246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6871187" y="3585143"/>
            <a:ext cx="4545238" cy="1103811"/>
            <a:chOff x="0" y="0"/>
            <a:chExt cx="935234" cy="227122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935234" cy="227122"/>
            </a:xfrm>
            <a:custGeom>
              <a:avLst/>
              <a:gdLst/>
              <a:ahLst/>
              <a:cxnLst/>
              <a:rect l="l" t="t" r="r" b="b"/>
              <a:pathLst>
                <a:path w="935234" h="227122">
                  <a:moveTo>
                    <a:pt x="33268" y="0"/>
                  </a:moveTo>
                  <a:lnTo>
                    <a:pt x="901967" y="0"/>
                  </a:lnTo>
                  <a:cubicBezTo>
                    <a:pt x="910790" y="0"/>
                    <a:pt x="919251" y="3505"/>
                    <a:pt x="925490" y="9744"/>
                  </a:cubicBezTo>
                  <a:cubicBezTo>
                    <a:pt x="931729" y="15983"/>
                    <a:pt x="935234" y="24445"/>
                    <a:pt x="935234" y="33268"/>
                  </a:cubicBezTo>
                  <a:lnTo>
                    <a:pt x="935234" y="193854"/>
                  </a:lnTo>
                  <a:cubicBezTo>
                    <a:pt x="935234" y="202677"/>
                    <a:pt x="931729" y="211139"/>
                    <a:pt x="925490" y="217378"/>
                  </a:cubicBezTo>
                  <a:cubicBezTo>
                    <a:pt x="919251" y="223617"/>
                    <a:pt x="910790" y="227122"/>
                    <a:pt x="901967" y="227122"/>
                  </a:cubicBezTo>
                  <a:lnTo>
                    <a:pt x="33268" y="227122"/>
                  </a:lnTo>
                  <a:cubicBezTo>
                    <a:pt x="24445" y="227122"/>
                    <a:pt x="15983" y="223617"/>
                    <a:pt x="9744" y="217378"/>
                  </a:cubicBezTo>
                  <a:cubicBezTo>
                    <a:pt x="3505" y="211139"/>
                    <a:pt x="0" y="202677"/>
                    <a:pt x="0" y="193854"/>
                  </a:cubicBezTo>
                  <a:lnTo>
                    <a:pt x="0" y="33268"/>
                  </a:lnTo>
                  <a:cubicBezTo>
                    <a:pt x="0" y="24445"/>
                    <a:pt x="3505" y="15983"/>
                    <a:pt x="9744" y="9744"/>
                  </a:cubicBezTo>
                  <a:cubicBezTo>
                    <a:pt x="15983" y="3505"/>
                    <a:pt x="24445" y="0"/>
                    <a:pt x="33268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935234" cy="2461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>
            <a:off x="3455746" y="3313073"/>
            <a:ext cx="1542037" cy="1494374"/>
          </a:xfrm>
          <a:custGeom>
            <a:avLst/>
            <a:gdLst/>
            <a:ahLst/>
            <a:cxnLst/>
            <a:rect l="l" t="t" r="r" b="b"/>
            <a:pathLst>
              <a:path w="1542037" h="1494374">
                <a:moveTo>
                  <a:pt x="0" y="0"/>
                </a:moveTo>
                <a:lnTo>
                  <a:pt x="1542037" y="0"/>
                </a:lnTo>
                <a:lnTo>
                  <a:pt x="1542037" y="1494374"/>
                </a:lnTo>
                <a:lnTo>
                  <a:pt x="0" y="149437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3293044" y="3313073"/>
            <a:ext cx="1494374" cy="1494374"/>
          </a:xfrm>
          <a:custGeom>
            <a:avLst/>
            <a:gdLst/>
            <a:ahLst/>
            <a:cxnLst/>
            <a:rect l="l" t="t" r="r" b="b"/>
            <a:pathLst>
              <a:path w="1494374" h="1494374">
                <a:moveTo>
                  <a:pt x="0" y="0"/>
                </a:moveTo>
                <a:lnTo>
                  <a:pt x="1494374" y="0"/>
                </a:lnTo>
                <a:lnTo>
                  <a:pt x="1494374" y="1494374"/>
                </a:lnTo>
                <a:lnTo>
                  <a:pt x="0" y="14943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8175680" y="3313073"/>
            <a:ext cx="1936252" cy="1494374"/>
          </a:xfrm>
          <a:custGeom>
            <a:avLst/>
            <a:gdLst/>
            <a:ahLst/>
            <a:cxnLst/>
            <a:rect l="l" t="t" r="r" b="b"/>
            <a:pathLst>
              <a:path w="1936252" h="1494374">
                <a:moveTo>
                  <a:pt x="0" y="0"/>
                </a:moveTo>
                <a:lnTo>
                  <a:pt x="1936252" y="0"/>
                </a:lnTo>
                <a:lnTo>
                  <a:pt x="1936252" y="1494374"/>
                </a:lnTo>
                <a:lnTo>
                  <a:pt x="0" y="1494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3690980" y="1802839"/>
            <a:ext cx="10906040" cy="80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b="1" spc="37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LÝ DO CHỌN ĐỀ TÀI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42124" y="5095875"/>
            <a:ext cx="3798927" cy="141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1"/>
              </a:lnSpc>
              <a:spcBef>
                <a:spcPct val="0"/>
              </a:spcBef>
            </a:pPr>
            <a:r>
              <a:rPr lang="en-US" sz="2747" b="1" spc="269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Mua bán xe truyền thống tốn nhiều thời gian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253729" y="5095875"/>
            <a:ext cx="3798927" cy="14135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1"/>
              </a:lnSpc>
              <a:spcBef>
                <a:spcPct val="0"/>
              </a:spcBef>
            </a:pPr>
            <a:r>
              <a:rPr lang="en-US" sz="2747" b="1" spc="269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Khó so sánh giữa nhiều dòng xe, thương hiệu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054794" y="5095875"/>
            <a:ext cx="3798927" cy="1889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791"/>
              </a:lnSpc>
              <a:spcBef>
                <a:spcPct val="0"/>
              </a:spcBef>
            </a:pPr>
            <a:r>
              <a:rPr lang="en-US" sz="2747" b="1" spc="269">
                <a:solidFill>
                  <a:srgbClr val="231F20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Cần một nền tảng cung cấp thông tin tập trung, minh bạch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663813" y="4231700"/>
            <a:ext cx="751391" cy="896866"/>
            <a:chOff x="0" y="0"/>
            <a:chExt cx="197897" cy="23621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4014" y="3679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01253"/>
            <a:ext cx="6346855" cy="13997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5"/>
              </a:lnSpc>
            </a:pPr>
            <a:r>
              <a:rPr lang="en-US" sz="2510" spc="246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Xây dựng website bán xe ô tô hoạt động ổn định trên nền tảng web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35129"/>
            <a:ext cx="9308329" cy="805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b="1" spc="37">
                <a:solidFill>
                  <a:srgbClr val="FFFFFF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MỤC TIÊU ĐỀ TÀI</a:t>
            </a: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663813" y="6004487"/>
            <a:ext cx="760966" cy="882897"/>
            <a:chOff x="0" y="0"/>
            <a:chExt cx="200419" cy="232532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6536" y="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937812"/>
            <a:ext cx="6346855" cy="2828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765"/>
              </a:lnSpc>
            </a:pPr>
            <a:r>
              <a:rPr lang="en-US" sz="2510" spc="246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Cung cấp đầy đủ thông tin về các dòng xe: giá bán, hình ảnh, thông số kỹ thuật.</a:t>
            </a:r>
          </a:p>
          <a:p>
            <a:pPr algn="l">
              <a:lnSpc>
                <a:spcPts val="3765"/>
              </a:lnSpc>
            </a:pPr>
            <a:r>
              <a:rPr lang="en-US" sz="2510" spc="246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Hỗ trợ tìm kiếm, lọc và so sánh xe theo nhiều tiêu chí</a:t>
            </a:r>
          </a:p>
          <a:p>
            <a:pPr marL="0" lvl="0" indent="0" algn="l">
              <a:lnSpc>
                <a:spcPts val="3765"/>
              </a:lnSpc>
            </a:pPr>
            <a:endParaRPr lang="en-US" sz="2510" spc="246">
              <a:solidFill>
                <a:srgbClr val="231F2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" name="Group 35"/>
          <p:cNvGrpSpPr/>
          <p:nvPr/>
        </p:nvGrpSpPr>
        <p:grpSpPr>
          <a:xfrm>
            <a:off x="1663813" y="8903911"/>
            <a:ext cx="766631" cy="882897"/>
            <a:chOff x="0" y="0"/>
            <a:chExt cx="201911" cy="232532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5382"/>
            </a:xfrm>
            <a:custGeom>
              <a:avLst/>
              <a:gdLst/>
              <a:ahLst/>
              <a:cxnLst/>
              <a:rect l="l" t="t" r="r" b="b"/>
              <a:pathLst>
                <a:path w="193883" h="175382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1248"/>
                  </a:lnTo>
                  <a:cubicBezTo>
                    <a:pt x="193883" y="137714"/>
                    <a:pt x="156215" y="175382"/>
                    <a:pt x="109749" y="175382"/>
                  </a:cubicBezTo>
                  <a:lnTo>
                    <a:pt x="84134" y="175382"/>
                  </a:lnTo>
                  <a:cubicBezTo>
                    <a:pt x="37668" y="175382"/>
                    <a:pt x="0" y="137714"/>
                    <a:pt x="0" y="91248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8028" y="0"/>
              <a:ext cx="193883" cy="232532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>
                  <a:solidFill>
                    <a:srgbClr val="FFFFFF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8837236"/>
            <a:ext cx="6346855" cy="9235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3765"/>
              </a:lnSpc>
            </a:pPr>
            <a:r>
              <a:rPr lang="en-US" sz="2510" spc="246">
                <a:solidFill>
                  <a:srgbClr val="231F20"/>
                </a:solidFill>
                <a:latin typeface="Montserrat"/>
                <a:ea typeface="Montserrat"/>
                <a:cs typeface="Montserrat"/>
                <a:sym typeface="Montserrat"/>
              </a:rPr>
              <a:t>Hỗ trợ quản trị viên quản lý dữ liệu hiệu quả</a:t>
            </a: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27345" y="576650"/>
            <a:ext cx="8616655" cy="1696033"/>
            <a:chOff x="0" y="0"/>
            <a:chExt cx="2269407" cy="446692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269407" cy="446692"/>
            </a:xfrm>
            <a:custGeom>
              <a:avLst/>
              <a:gdLst/>
              <a:ahLst/>
              <a:cxnLst/>
              <a:rect l="l" t="t" r="r" b="b"/>
              <a:pathLst>
                <a:path w="2269407" h="446692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424230"/>
                  </a:lnTo>
                  <a:cubicBezTo>
                    <a:pt x="2269407" y="436635"/>
                    <a:pt x="2259350" y="446692"/>
                    <a:pt x="2246945" y="446692"/>
                  </a:cubicBezTo>
                  <a:lnTo>
                    <a:pt x="22462" y="446692"/>
                  </a:lnTo>
                  <a:cubicBezTo>
                    <a:pt x="10057" y="446692"/>
                    <a:pt x="0" y="436635"/>
                    <a:pt x="0" y="42423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2269407" cy="46574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868909" y="952500"/>
            <a:ext cx="7692734" cy="8295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b="1" u="none" strike="noStrike" spc="17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PHẠM VI HỆ THỐNG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9674" y="4413825"/>
            <a:ext cx="16288651" cy="11746351"/>
            <a:chOff x="0" y="0"/>
            <a:chExt cx="21718202" cy="15661801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836572" cy="15374719"/>
              <a:chOff x="0" y="0"/>
              <a:chExt cx="1350434" cy="3036982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1350434" cy="3036981"/>
              </a:xfrm>
              <a:custGeom>
                <a:avLst/>
                <a:gdLst/>
                <a:ahLst/>
                <a:cxnLst/>
                <a:rect l="l" t="t" r="r" b="b"/>
                <a:pathLst>
                  <a:path w="1350434" h="3036981">
                    <a:moveTo>
                      <a:pt x="37748" y="0"/>
                    </a:moveTo>
                    <a:lnTo>
                      <a:pt x="1312686" y="0"/>
                    </a:lnTo>
                    <a:cubicBezTo>
                      <a:pt x="1333534" y="0"/>
                      <a:pt x="1350434" y="16900"/>
                      <a:pt x="1350434" y="37748"/>
                    </a:cubicBezTo>
                    <a:lnTo>
                      <a:pt x="1350434" y="2999234"/>
                    </a:lnTo>
                    <a:cubicBezTo>
                      <a:pt x="1350434" y="3020081"/>
                      <a:pt x="1333534" y="3036981"/>
                      <a:pt x="1312686" y="3036981"/>
                    </a:cubicBezTo>
                    <a:lnTo>
                      <a:pt x="37748" y="3036981"/>
                    </a:lnTo>
                    <a:cubicBezTo>
                      <a:pt x="27736" y="3036981"/>
                      <a:pt x="18135" y="3033005"/>
                      <a:pt x="11056" y="3025926"/>
                    </a:cubicBezTo>
                    <a:cubicBezTo>
                      <a:pt x="3977" y="3018846"/>
                      <a:pt x="0" y="3009245"/>
                      <a:pt x="0" y="2999234"/>
                    </a:cubicBezTo>
                    <a:lnTo>
                      <a:pt x="0" y="37748"/>
                    </a:lnTo>
                    <a:cubicBezTo>
                      <a:pt x="0" y="16900"/>
                      <a:pt x="16900" y="0"/>
                      <a:pt x="37748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19050"/>
                <a:ext cx="1350434" cy="30560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1" name="Group 11"/>
            <p:cNvGrpSpPr/>
            <p:nvPr/>
          </p:nvGrpSpPr>
          <p:grpSpPr>
            <a:xfrm>
              <a:off x="14881630" y="0"/>
              <a:ext cx="6836572" cy="15374719"/>
              <a:chOff x="0" y="0"/>
              <a:chExt cx="1350434" cy="3036982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1350434" cy="3036981"/>
              </a:xfrm>
              <a:custGeom>
                <a:avLst/>
                <a:gdLst/>
                <a:ahLst/>
                <a:cxnLst/>
                <a:rect l="l" t="t" r="r" b="b"/>
                <a:pathLst>
                  <a:path w="1350434" h="3036981">
                    <a:moveTo>
                      <a:pt x="37748" y="0"/>
                    </a:moveTo>
                    <a:lnTo>
                      <a:pt x="1312686" y="0"/>
                    </a:lnTo>
                    <a:cubicBezTo>
                      <a:pt x="1333534" y="0"/>
                      <a:pt x="1350434" y="16900"/>
                      <a:pt x="1350434" y="37748"/>
                    </a:cubicBezTo>
                    <a:lnTo>
                      <a:pt x="1350434" y="2999234"/>
                    </a:lnTo>
                    <a:cubicBezTo>
                      <a:pt x="1350434" y="3020081"/>
                      <a:pt x="1333534" y="3036981"/>
                      <a:pt x="1312686" y="3036981"/>
                    </a:cubicBezTo>
                    <a:lnTo>
                      <a:pt x="37748" y="3036981"/>
                    </a:lnTo>
                    <a:cubicBezTo>
                      <a:pt x="27736" y="3036981"/>
                      <a:pt x="18135" y="3033005"/>
                      <a:pt x="11056" y="3025926"/>
                    </a:cubicBezTo>
                    <a:cubicBezTo>
                      <a:pt x="3977" y="3018846"/>
                      <a:pt x="0" y="3009245"/>
                      <a:pt x="0" y="2999234"/>
                    </a:cubicBezTo>
                    <a:lnTo>
                      <a:pt x="0" y="37748"/>
                    </a:lnTo>
                    <a:cubicBezTo>
                      <a:pt x="0" y="16900"/>
                      <a:pt x="16900" y="0"/>
                      <a:pt x="37748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0" y="-19050"/>
                <a:ext cx="1350434" cy="30560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7485979" y="0"/>
              <a:ext cx="6836572" cy="15661801"/>
              <a:chOff x="0" y="0"/>
              <a:chExt cx="1350434" cy="3093689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50434" cy="3093689"/>
              </a:xfrm>
              <a:custGeom>
                <a:avLst/>
                <a:gdLst/>
                <a:ahLst/>
                <a:cxnLst/>
                <a:rect l="l" t="t" r="r" b="b"/>
                <a:pathLst>
                  <a:path w="1350434" h="3093689">
                    <a:moveTo>
                      <a:pt x="37748" y="0"/>
                    </a:moveTo>
                    <a:lnTo>
                      <a:pt x="1312686" y="0"/>
                    </a:lnTo>
                    <a:cubicBezTo>
                      <a:pt x="1333534" y="0"/>
                      <a:pt x="1350434" y="16900"/>
                      <a:pt x="1350434" y="37748"/>
                    </a:cubicBezTo>
                    <a:lnTo>
                      <a:pt x="1350434" y="3055942"/>
                    </a:lnTo>
                    <a:cubicBezTo>
                      <a:pt x="1350434" y="3065953"/>
                      <a:pt x="1346457" y="3075554"/>
                      <a:pt x="1339378" y="3082633"/>
                    </a:cubicBezTo>
                    <a:cubicBezTo>
                      <a:pt x="1332299" y="3089712"/>
                      <a:pt x="1322698" y="3093689"/>
                      <a:pt x="1312686" y="3093689"/>
                    </a:cubicBezTo>
                    <a:lnTo>
                      <a:pt x="37748" y="3093689"/>
                    </a:lnTo>
                    <a:cubicBezTo>
                      <a:pt x="16900" y="3093689"/>
                      <a:pt x="0" y="3076789"/>
                      <a:pt x="0" y="3055942"/>
                    </a:cubicBezTo>
                    <a:lnTo>
                      <a:pt x="0" y="37748"/>
                    </a:lnTo>
                    <a:cubicBezTo>
                      <a:pt x="0" y="16900"/>
                      <a:pt x="16900" y="0"/>
                      <a:pt x="37748" y="0"/>
                    </a:cubicBezTo>
                    <a:close/>
                  </a:path>
                </a:pathLst>
              </a:custGeom>
              <a:solidFill>
                <a:srgbClr val="FFFFFF">
                  <a:alpha val="86667"/>
                </a:srgbClr>
              </a:solidFill>
              <a:ln cap="rnd">
                <a:noFill/>
                <a:prstDash val="solid"/>
                <a:round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19050"/>
                <a:ext cx="1350434" cy="3112739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8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17" name="Freeform 17"/>
            <p:cNvSpPr/>
            <p:nvPr/>
          </p:nvSpPr>
          <p:spPr>
            <a:xfrm>
              <a:off x="2201206" y="442934"/>
              <a:ext cx="2434159" cy="2351177"/>
            </a:xfrm>
            <a:custGeom>
              <a:avLst/>
              <a:gdLst/>
              <a:ahLst/>
              <a:cxnLst/>
              <a:rect l="l" t="t" r="r" b="b"/>
              <a:pathLst>
                <a:path w="2434159" h="2351177">
                  <a:moveTo>
                    <a:pt x="0" y="0"/>
                  </a:moveTo>
                  <a:lnTo>
                    <a:pt x="2434160" y="0"/>
                  </a:lnTo>
                  <a:lnTo>
                    <a:pt x="2434160" y="2351177"/>
                  </a:lnTo>
                  <a:lnTo>
                    <a:pt x="0" y="235117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8" name="Freeform 18"/>
            <p:cNvSpPr/>
            <p:nvPr/>
          </p:nvSpPr>
          <p:spPr>
            <a:xfrm>
              <a:off x="9476351" y="886922"/>
              <a:ext cx="2765500" cy="1463201"/>
            </a:xfrm>
            <a:custGeom>
              <a:avLst/>
              <a:gdLst/>
              <a:ahLst/>
              <a:cxnLst/>
              <a:rect l="l" t="t" r="r" b="b"/>
              <a:pathLst>
                <a:path w="2765500" h="1463201">
                  <a:moveTo>
                    <a:pt x="0" y="0"/>
                  </a:moveTo>
                  <a:lnTo>
                    <a:pt x="2765500" y="0"/>
                  </a:lnTo>
                  <a:lnTo>
                    <a:pt x="2765500" y="1463201"/>
                  </a:lnTo>
                  <a:lnTo>
                    <a:pt x="0" y="146320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19" name="Freeform 19"/>
            <p:cNvSpPr/>
            <p:nvPr/>
          </p:nvSpPr>
          <p:spPr>
            <a:xfrm>
              <a:off x="17195247" y="666871"/>
              <a:ext cx="2389992" cy="1903303"/>
            </a:xfrm>
            <a:custGeom>
              <a:avLst/>
              <a:gdLst/>
              <a:ahLst/>
              <a:cxnLst/>
              <a:rect l="l" t="t" r="r" b="b"/>
              <a:pathLst>
                <a:path w="2389992" h="1903303">
                  <a:moveTo>
                    <a:pt x="0" y="0"/>
                  </a:moveTo>
                  <a:lnTo>
                    <a:pt x="2389992" y="0"/>
                  </a:lnTo>
                  <a:lnTo>
                    <a:pt x="2389992" y="1903303"/>
                  </a:lnTo>
                  <a:lnTo>
                    <a:pt x="0" y="190330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</p:sp>
        <p:sp>
          <p:nvSpPr>
            <p:cNvPr id="20" name="TextBox 20"/>
            <p:cNvSpPr txBox="1"/>
            <p:nvPr/>
          </p:nvSpPr>
          <p:spPr>
            <a:xfrm>
              <a:off x="90327" y="3282624"/>
              <a:ext cx="6655917" cy="3751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58"/>
                </a:lnSpc>
                <a:spcBef>
                  <a:spcPct val="0"/>
                </a:spcBef>
              </a:pPr>
              <a:r>
                <a:rPr lang="en-US" sz="4100" b="1" spc="57">
                  <a:solidFill>
                    <a:srgbClr val="04050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Hệ thống hoạt động theo mô hình Client – Server.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485979" y="3282624"/>
              <a:ext cx="6655917" cy="3751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58"/>
                </a:lnSpc>
                <a:spcBef>
                  <a:spcPct val="0"/>
                </a:spcBef>
              </a:pPr>
              <a:r>
                <a:rPr lang="en-US" sz="4100" b="1" spc="57">
                  <a:solidFill>
                    <a:srgbClr val="04050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Phục vụ hai đối tượng: người dùng và quản trị viên.</a:t>
              </a:r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15062285" y="3282624"/>
              <a:ext cx="6655917" cy="37517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658"/>
                </a:lnSpc>
                <a:spcBef>
                  <a:spcPct val="0"/>
                </a:spcBef>
              </a:pPr>
              <a:r>
                <a:rPr lang="en-US" sz="4100" b="1" spc="57">
                  <a:solidFill>
                    <a:srgbClr val="040506"/>
                  </a:solidFill>
                  <a:latin typeface="Montserrat Bold"/>
                  <a:ea typeface="Montserrat Bold"/>
                  <a:cs typeface="Montserrat Bold"/>
                  <a:sym typeface="Montserrat Bold"/>
                </a:rPr>
                <a:t>Tập trung vào các chức năng quản lý và giới thiệu xe.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10583" y="0"/>
                  </a:moveTo>
                  <a:lnTo>
                    <a:pt x="4806009" y="0"/>
                  </a:lnTo>
                  <a:cubicBezTo>
                    <a:pt x="4808816" y="0"/>
                    <a:pt x="4811508" y="1115"/>
                    <a:pt x="4813493" y="3100"/>
                  </a:cubicBezTo>
                  <a:cubicBezTo>
                    <a:pt x="4815477" y="5085"/>
                    <a:pt x="4816592" y="7776"/>
                    <a:pt x="4816592" y="10583"/>
                  </a:cubicBezTo>
                  <a:lnTo>
                    <a:pt x="4816592" y="2698750"/>
                  </a:lnTo>
                  <a:cubicBezTo>
                    <a:pt x="4816592" y="2701557"/>
                    <a:pt x="4815477" y="2704249"/>
                    <a:pt x="4813493" y="2706233"/>
                  </a:cubicBezTo>
                  <a:cubicBezTo>
                    <a:pt x="4811508" y="2708218"/>
                    <a:pt x="4808816" y="2709333"/>
                    <a:pt x="4806009" y="2709333"/>
                  </a:cubicBezTo>
                  <a:lnTo>
                    <a:pt x="10583" y="2709333"/>
                  </a:lnTo>
                  <a:cubicBezTo>
                    <a:pt x="7776" y="2709333"/>
                    <a:pt x="5085" y="2708218"/>
                    <a:pt x="3100" y="2706233"/>
                  </a:cubicBezTo>
                  <a:cubicBezTo>
                    <a:pt x="1115" y="2704249"/>
                    <a:pt x="0" y="2701557"/>
                    <a:pt x="0" y="2698750"/>
                  </a:cubicBezTo>
                  <a:lnTo>
                    <a:pt x="0" y="10583"/>
                  </a:lnTo>
                  <a:cubicBezTo>
                    <a:pt x="0" y="7776"/>
                    <a:pt x="1115" y="5085"/>
                    <a:pt x="3100" y="3100"/>
                  </a:cubicBezTo>
                  <a:cubicBezTo>
                    <a:pt x="5085" y="1115"/>
                    <a:pt x="7776" y="0"/>
                    <a:pt x="1058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816593" cy="272838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632776" y="4660691"/>
            <a:ext cx="4814252" cy="2485905"/>
          </a:xfrm>
          <a:custGeom>
            <a:avLst/>
            <a:gdLst/>
            <a:ahLst/>
            <a:cxnLst/>
            <a:rect l="l" t="t" r="r" b="b"/>
            <a:pathLst>
              <a:path w="4814252" h="2485905">
                <a:moveTo>
                  <a:pt x="0" y="0"/>
                </a:moveTo>
                <a:lnTo>
                  <a:pt x="4814252" y="0"/>
                </a:lnTo>
                <a:lnTo>
                  <a:pt x="4814252" y="2485905"/>
                </a:lnTo>
                <a:lnTo>
                  <a:pt x="0" y="24859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6592811" y="7146596"/>
            <a:ext cx="5102379" cy="2681068"/>
          </a:xfrm>
          <a:custGeom>
            <a:avLst/>
            <a:gdLst/>
            <a:ahLst/>
            <a:cxnLst/>
            <a:rect l="l" t="t" r="r" b="b"/>
            <a:pathLst>
              <a:path w="5102379" h="2681068">
                <a:moveTo>
                  <a:pt x="0" y="0"/>
                </a:moveTo>
                <a:lnTo>
                  <a:pt x="5102378" y="0"/>
                </a:lnTo>
                <a:lnTo>
                  <a:pt x="5102378" y="2681068"/>
                </a:lnTo>
                <a:lnTo>
                  <a:pt x="0" y="26810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1699697" y="2968553"/>
            <a:ext cx="6157262" cy="6157262"/>
          </a:xfrm>
          <a:custGeom>
            <a:avLst/>
            <a:gdLst/>
            <a:ahLst/>
            <a:cxnLst/>
            <a:rect l="l" t="t" r="r" b="b"/>
            <a:pathLst>
              <a:path w="6157262" h="6157262">
                <a:moveTo>
                  <a:pt x="0" y="0"/>
                </a:moveTo>
                <a:lnTo>
                  <a:pt x="6157262" y="0"/>
                </a:lnTo>
                <a:lnTo>
                  <a:pt x="6157262" y="6157262"/>
                </a:lnTo>
                <a:lnTo>
                  <a:pt x="0" y="615726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893443" y="3259313"/>
            <a:ext cx="4292918" cy="9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56"/>
              </a:lnSpc>
            </a:pPr>
            <a:r>
              <a:rPr lang="en-US" sz="2867" spc="28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PHP xử lý nghiệp vụ phía máy chủ.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096362" y="952500"/>
            <a:ext cx="8095276" cy="771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0"/>
              </a:lnSpc>
            </a:pPr>
            <a:r>
              <a:rPr lang="en-US" sz="4602" b="1" spc="64">
                <a:solidFill>
                  <a:srgbClr val="040506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CÔNG NGHỆ SỬ DỤNG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441588" y="3259313"/>
            <a:ext cx="6415371" cy="9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6"/>
              </a:lnSpc>
              <a:spcBef>
                <a:spcPct val="0"/>
              </a:spcBef>
            </a:pPr>
            <a:r>
              <a:rPr lang="en-US" sz="2867" u="none" strike="noStrike" spc="28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HTML, CSS, JavaScript xây dựng giao diện và tương tác.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060718" y="5999559"/>
            <a:ext cx="4166564" cy="972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3956"/>
              </a:lnSpc>
              <a:spcBef>
                <a:spcPct val="0"/>
              </a:spcBef>
            </a:pPr>
            <a:r>
              <a:rPr lang="en-US" sz="2867" u="none" strike="noStrike" spc="280">
                <a:solidFill>
                  <a:srgbClr val="040506"/>
                </a:solidFill>
                <a:latin typeface="Montserrat"/>
                <a:ea typeface="Montserrat"/>
                <a:cs typeface="Montserrat"/>
                <a:sym typeface="Montserrat"/>
              </a:rPr>
              <a:t>MySQL quản lý cơ sở dữ liệu.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8004201" y="3901915"/>
            <a:ext cx="9699807" cy="4777155"/>
          </a:xfrm>
          <a:custGeom>
            <a:avLst/>
            <a:gdLst/>
            <a:ahLst/>
            <a:cxnLst/>
            <a:rect l="l" t="t" r="r" b="b"/>
            <a:pathLst>
              <a:path w="9699807" h="4777155">
                <a:moveTo>
                  <a:pt x="0" y="0"/>
                </a:moveTo>
                <a:lnTo>
                  <a:pt x="9699806" y="0"/>
                </a:lnTo>
                <a:lnTo>
                  <a:pt x="9699806" y="4777155"/>
                </a:lnTo>
                <a:lnTo>
                  <a:pt x="0" y="47771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8600313" y="0"/>
            <a:ext cx="9900087" cy="5568800"/>
            <a:chOff x="0" y="0"/>
            <a:chExt cx="6089457" cy="342532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7" name="Freeform 7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5"/>
              <a:stretch>
                <a:fillRect t="-26521" b="-8366"/>
              </a:stretch>
            </a:blipFill>
          </p:spPr>
        </p:sp>
      </p:grpSp>
      <p:grpSp>
        <p:nvGrpSpPr>
          <p:cNvPr id="8" name="Group 8"/>
          <p:cNvGrpSpPr/>
          <p:nvPr/>
        </p:nvGrpSpPr>
        <p:grpSpPr>
          <a:xfrm>
            <a:off x="123832" y="3338417"/>
            <a:ext cx="6331281" cy="1563793"/>
            <a:chOff x="0" y="0"/>
            <a:chExt cx="2161091" cy="5337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5358917" y="3097126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3832" y="7520496"/>
            <a:ext cx="6331281" cy="1563793"/>
            <a:chOff x="0" y="0"/>
            <a:chExt cx="2161091" cy="533778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5358917" y="7279206"/>
            <a:ext cx="2381235" cy="2046374"/>
            <a:chOff x="0" y="0"/>
            <a:chExt cx="812800" cy="6985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9" name="TextBox 19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>
            <a:off x="5978507" y="7781994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7"/>
                </a:lnTo>
                <a:lnTo>
                  <a:pt x="0" y="10407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6090656" y="3585302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2"/>
                </a:lnTo>
                <a:lnTo>
                  <a:pt x="0" y="107002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22" name="Group 22"/>
          <p:cNvGrpSpPr/>
          <p:nvPr/>
        </p:nvGrpSpPr>
        <p:grpSpPr>
          <a:xfrm>
            <a:off x="1281993" y="5406843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123832" y="5165552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854200" y="5574207"/>
            <a:ext cx="855587" cy="1079296"/>
          </a:xfrm>
          <a:custGeom>
            <a:avLst/>
            <a:gdLst/>
            <a:ahLst/>
            <a:cxnLst/>
            <a:rect l="l" t="t" r="r" b="b"/>
            <a:pathLst>
              <a:path w="855587" h="1079296">
                <a:moveTo>
                  <a:pt x="0" y="0"/>
                </a:moveTo>
                <a:lnTo>
                  <a:pt x="855587" y="0"/>
                </a:lnTo>
                <a:lnTo>
                  <a:pt x="855587" y="1079296"/>
                </a:lnTo>
                <a:lnTo>
                  <a:pt x="0" y="107929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2505067" y="5536107"/>
            <a:ext cx="4950833" cy="126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Các bảng chính bao gồm người dùng, xe, đơn hàng và lịch hẹn.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28700" y="942975"/>
            <a:ext cx="7238899" cy="839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958" b="1" spc="17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THIẾ</a:t>
            </a:r>
            <a:r>
              <a:rPr lang="en-US" sz="4958" b="1" u="none" strike="noStrike" spc="173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T KẾ HỆ THỐNG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408084" y="3660179"/>
            <a:ext cx="4950833" cy="8385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Cơ sở dữ liệu được thiết kế theo mô hình ERD.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408084" y="7649761"/>
            <a:ext cx="4950833" cy="126716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29"/>
              </a:lnSpc>
            </a:pPr>
            <a:r>
              <a:rPr lang="en-US" sz="2485" spc="243">
                <a:solidFill>
                  <a:srgbClr val="F2F4F5"/>
                </a:solidFill>
                <a:latin typeface="Montserrat"/>
                <a:ea typeface="Montserrat"/>
                <a:cs typeface="Montserrat"/>
                <a:sym typeface="Montserrat"/>
              </a:rPr>
              <a:t>Thiết kế này giúp dữ liệu được tổ chức khoa học và dễ mở rộng.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95250" y="-7563"/>
            <a:ext cx="4573962" cy="14393824"/>
          </a:xfrm>
          <a:custGeom>
            <a:avLst/>
            <a:gdLst/>
            <a:ahLst/>
            <a:cxnLst/>
            <a:rect l="l" t="t" r="r" b="b"/>
            <a:pathLst>
              <a:path w="4573962" h="14393824">
                <a:moveTo>
                  <a:pt x="0" y="0"/>
                </a:moveTo>
                <a:lnTo>
                  <a:pt x="4573962" y="0"/>
                </a:lnTo>
                <a:lnTo>
                  <a:pt x="4573962" y="14393823"/>
                </a:lnTo>
                <a:lnTo>
                  <a:pt x="0" y="14393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771" r="-1771" b="-25945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9996906" y="440083"/>
            <a:ext cx="7965690" cy="3753831"/>
          </a:xfrm>
          <a:custGeom>
            <a:avLst/>
            <a:gdLst/>
            <a:ahLst/>
            <a:cxnLst/>
            <a:rect l="l" t="t" r="r" b="b"/>
            <a:pathLst>
              <a:path w="7965690" h="3753831">
                <a:moveTo>
                  <a:pt x="0" y="0"/>
                </a:moveTo>
                <a:lnTo>
                  <a:pt x="7965690" y="0"/>
                </a:lnTo>
                <a:lnTo>
                  <a:pt x="7965690" y="3753832"/>
                </a:lnTo>
                <a:lnTo>
                  <a:pt x="0" y="37538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5550789" y="5143500"/>
            <a:ext cx="11301259" cy="4958427"/>
          </a:xfrm>
          <a:custGeom>
            <a:avLst/>
            <a:gdLst/>
            <a:ahLst/>
            <a:cxnLst/>
            <a:rect l="l" t="t" r="r" b="b"/>
            <a:pathLst>
              <a:path w="11301259" h="4958427">
                <a:moveTo>
                  <a:pt x="0" y="0"/>
                </a:moveTo>
                <a:lnTo>
                  <a:pt x="11301259" y="0"/>
                </a:lnTo>
                <a:lnTo>
                  <a:pt x="11301259" y="4958427"/>
                </a:lnTo>
                <a:lnTo>
                  <a:pt x="0" y="49584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4576330" y="88966"/>
            <a:ext cx="5325326" cy="18032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b="1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GI</a:t>
            </a:r>
            <a:r>
              <a:rPr lang="en-US" sz="5283" b="1" u="none" strike="noStrike" spc="184">
                <a:solidFill>
                  <a:srgbClr val="010101"/>
                </a:solidFill>
                <a:latin typeface="Montserrat Bold"/>
                <a:ea typeface="Montserrat Bold"/>
                <a:cs typeface="Montserrat Bold"/>
                <a:sym typeface="Montserrat Bold"/>
              </a:rPr>
              <a:t>AO DIỆN WEBSITE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580</Words>
  <Application>Microsoft Office PowerPoint</Application>
  <PresentationFormat>Custom</PresentationFormat>
  <Paragraphs>74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Open Sauce</vt:lpstr>
      <vt:lpstr>Montserrat Bold</vt:lpstr>
      <vt:lpstr>Calibri</vt:lpstr>
      <vt:lpstr>Archivo Black</vt:lpstr>
      <vt:lpstr>Montserrat Heavy</vt:lpstr>
      <vt:lpstr>Arial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PUDWVMNM</dc:title>
  <dc:creator>Lowji Nguyen</dc:creator>
  <cp:lastModifiedBy>KHANH DANG</cp:lastModifiedBy>
  <cp:revision>6</cp:revision>
  <dcterms:created xsi:type="dcterms:W3CDTF">2006-08-16T00:00:00Z</dcterms:created>
  <dcterms:modified xsi:type="dcterms:W3CDTF">2026-01-09T00:22:09Z</dcterms:modified>
  <dc:identifier>DAG91nXzQyc</dc:identifier>
</cp:coreProperties>
</file>